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3"/>
  </p:notesMasterIdLst>
  <p:handoutMasterIdLst>
    <p:handoutMasterId r:id="rId24"/>
  </p:handoutMasterIdLst>
  <p:sldIdLst>
    <p:sldId id="330" r:id="rId2"/>
    <p:sldId id="331" r:id="rId3"/>
    <p:sldId id="333" r:id="rId4"/>
    <p:sldId id="337" r:id="rId5"/>
    <p:sldId id="336" r:id="rId6"/>
    <p:sldId id="334" r:id="rId7"/>
    <p:sldId id="335" r:id="rId8"/>
    <p:sldId id="346" r:id="rId9"/>
    <p:sldId id="350" r:id="rId10"/>
    <p:sldId id="349" r:id="rId11"/>
    <p:sldId id="332" r:id="rId12"/>
    <p:sldId id="338" r:id="rId13"/>
    <p:sldId id="341" r:id="rId14"/>
    <p:sldId id="342" r:id="rId15"/>
    <p:sldId id="343" r:id="rId16"/>
    <p:sldId id="345" r:id="rId17"/>
    <p:sldId id="339" r:id="rId18"/>
    <p:sldId id="340" r:id="rId19"/>
    <p:sldId id="347" r:id="rId20"/>
    <p:sldId id="348" r:id="rId21"/>
    <p:sldId id="329" r:id="rId2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95833"/>
  </p:normalViewPr>
  <p:slideViewPr>
    <p:cSldViewPr snapToGrid="0" snapToObjects="1">
      <p:cViewPr varScale="1">
        <p:scale>
          <a:sx n="83" d="100"/>
          <a:sy n="83" d="100"/>
        </p:scale>
        <p:origin x="960" y="8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33245"/>
            <a:ext cx="10515600" cy="868430"/>
          </a:xfrm>
        </p:spPr>
        <p:txBody>
          <a:bodyPr/>
          <a:lstStyle/>
          <a:p>
            <a:r>
              <a:rPr lang="en-US" dirty="0" smtClean="0"/>
              <a:t>Appetizer for Rock Enthusiasts!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3489"/>
            <a:ext cx="6171380" cy="5350590"/>
          </a:xfrm>
          <a:prstGeom prst="rect">
            <a:avLst/>
          </a:prstGeom>
        </p:spPr>
      </p:pic>
    </p:spTree>
    <p:extLst>
      <p:ext uri="{BB962C8B-B14F-4D97-AF65-F5344CB8AC3E}">
        <p14:creationId xmlns:p14="http://schemas.microsoft.com/office/powerpoint/2010/main" val="421484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smtClean="0">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distribution by genres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a:t>
            </a:r>
            <a:r>
              <a:rPr lang="en-US" spc="-50" dirty="0" smtClean="0">
                <a:solidFill>
                  <a:schemeClr val="tx1"/>
                </a:solidFill>
              </a:rPr>
              <a:t>probabilistic </a:t>
            </a:r>
            <a:r>
              <a:rPr lang="en-US" spc="-50" dirty="0">
                <a:solidFill>
                  <a:schemeClr val="tx1"/>
                </a:solidFill>
              </a:rPr>
              <a:t>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316736"/>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Grid Based </a:t>
            </a:r>
            <a:r>
              <a:rPr lang="en-US" dirty="0" smtClean="0"/>
              <a:t>Music Interface for playing songs which </a:t>
            </a:r>
            <a:r>
              <a:rPr lang="en-US" smtClean="0"/>
              <a:t>sound similar.</a:t>
            </a:r>
            <a:endParaRPr lang="en-US" dirty="0"/>
          </a:p>
        </p:txBody>
      </p:sp>
      <p:sp>
        <p:nvSpPr>
          <p:cNvPr id="3" name="Title 2"/>
          <p:cNvSpPr>
            <a:spLocks noGrp="1"/>
          </p:cNvSpPr>
          <p:nvPr>
            <p:ph type="title"/>
          </p:nvPr>
        </p:nvSpPr>
        <p:spPr/>
        <p:txBody>
          <a:bodyPr/>
          <a:lstStyle/>
          <a:p>
            <a:r>
              <a:rPr lang="en-US" dirty="0" smtClean="0"/>
              <a:t>Applications </a:t>
            </a:r>
            <a:endParaRPr lang="en-US" dirty="0"/>
          </a:p>
        </p:txBody>
      </p:sp>
    </p:spTree>
    <p:extLst>
      <p:ext uri="{BB962C8B-B14F-4D97-AF65-F5344CB8AC3E}">
        <p14:creationId xmlns:p14="http://schemas.microsoft.com/office/powerpoint/2010/main" val="1477709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smtClean="0"/>
              <a:t>Requiring additional features for better analysis.</a:t>
            </a:r>
          </a:p>
          <a:p>
            <a:r>
              <a:rPr lang="en-US" dirty="0" smtClean="0"/>
              <a:t>Newer APIs to scale up the model for efficient clustering of songs.</a:t>
            </a:r>
          </a:p>
          <a:p>
            <a:r>
              <a:rPr lang="en-US" dirty="0" smtClean="0"/>
              <a:t>Using Lyrics in addition to audio features for better recommendations! Natural Language Processing for lyrics text </a:t>
            </a:r>
          </a:p>
          <a:p>
            <a:pPr lvl="1"/>
            <a:r>
              <a:rPr lang="en-US" dirty="0" smtClean="0"/>
              <a:t>	AUDIO FEATURES + LYRICS CONTENT = BETTER RECOMMENDATION </a:t>
            </a:r>
          </a:p>
          <a:p>
            <a:pPr lvl="1"/>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t's all fol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46" y="1285242"/>
            <a:ext cx="8470358" cy="47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64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300862788"/>
              </p:ext>
            </p:extLst>
          </p:nvPr>
        </p:nvGraphicFramePr>
        <p:xfrm>
          <a:off x="566928" y="2185166"/>
          <a:ext cx="10073362" cy="3877867"/>
        </p:xfrm>
        <a:graphic>
          <a:graphicData uri="http://schemas.openxmlformats.org/drawingml/2006/table">
            <a:tbl>
              <a:tblPr firstRow="1">
                <a:tableStyleId>{6E25E649-3F16-4E02-A733-19D2CDBF48F0}</a:tableStyleId>
              </a:tblPr>
              <a:tblGrid>
                <a:gridCol w="1325843">
                  <a:extLst>
                    <a:ext uri="{9D8B030D-6E8A-4147-A177-3AD203B41FA5}">
                      <a16:colId xmlns:a16="http://schemas.microsoft.com/office/drawing/2014/main" val="144369651"/>
                    </a:ext>
                  </a:extLst>
                </a:gridCol>
                <a:gridCol w="1325843">
                  <a:extLst>
                    <a:ext uri="{9D8B030D-6E8A-4147-A177-3AD203B41FA5}">
                      <a16:colId xmlns:a16="http://schemas.microsoft.com/office/drawing/2014/main" val="934094553"/>
                    </a:ext>
                  </a:extLst>
                </a:gridCol>
                <a:gridCol w="7421676">
                  <a:extLst>
                    <a:ext uri="{9D8B030D-6E8A-4147-A177-3AD203B41FA5}">
                      <a16:colId xmlns:a16="http://schemas.microsoft.com/office/drawing/2014/main" val="3915570696"/>
                    </a:ext>
                  </a:extLst>
                </a:gridCol>
              </a:tblGrid>
              <a:tr h="139004">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139004">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139004">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42459">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139004">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360613">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596919">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42459">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833225">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833225">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2282209174"/>
              </p:ext>
            </p:extLst>
          </p:nvPr>
        </p:nvGraphicFramePr>
        <p:xfrm>
          <a:off x="566928" y="2185166"/>
          <a:ext cx="10198054" cy="4457432"/>
        </p:xfrm>
        <a:graphic>
          <a:graphicData uri="http://schemas.openxmlformats.org/drawingml/2006/table">
            <a:tbl>
              <a:tblPr firstRow="1">
                <a:tableStyleId>{6E25E649-3F16-4E02-A733-19D2CDBF48F0}</a:tableStyleId>
              </a:tblPr>
              <a:tblGrid>
                <a:gridCol w="1342256">
                  <a:extLst>
                    <a:ext uri="{9D8B030D-6E8A-4147-A177-3AD203B41FA5}">
                      <a16:colId xmlns:a16="http://schemas.microsoft.com/office/drawing/2014/main" val="2873555362"/>
                    </a:ext>
                  </a:extLst>
                </a:gridCol>
                <a:gridCol w="1342256">
                  <a:extLst>
                    <a:ext uri="{9D8B030D-6E8A-4147-A177-3AD203B41FA5}">
                      <a16:colId xmlns:a16="http://schemas.microsoft.com/office/drawing/2014/main" val="2408647286"/>
                    </a:ext>
                  </a:extLst>
                </a:gridCol>
                <a:gridCol w="7513542">
                  <a:extLst>
                    <a:ext uri="{9D8B030D-6E8A-4147-A177-3AD203B41FA5}">
                      <a16:colId xmlns:a16="http://schemas.microsoft.com/office/drawing/2014/main" val="4168194233"/>
                    </a:ext>
                  </a:extLst>
                </a:gridCol>
              </a:tblGrid>
              <a:tr h="11539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16975">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28540">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16975">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40106">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20830">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16975">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24685">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15395">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13120">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13120">
                <a:tc>
                  <a:txBody>
                    <a:bodyPr/>
                    <a:lstStyle/>
                    <a:p>
                      <a:pPr algn="l" fontAlgn="b"/>
                      <a:r>
                        <a:rPr lang="en-US" sz="1200" u="none" strike="noStrike">
                          <a:effectLst/>
                        </a:rPr>
                        <a:t>energy_level</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0515"/>
            <a:ext cx="10515600" cy="868430"/>
          </a:xfrm>
        </p:spPr>
        <p:txBody>
          <a:bodyPr>
            <a:normAutofit/>
          </a:bodyPr>
          <a:lstStyle/>
          <a:p>
            <a:r>
              <a:rPr lang="en-US" dirty="0" smtClean="0"/>
              <a:t>Correlation Plot between the variables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472"/>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008" y="1561208"/>
            <a:ext cx="6024992" cy="5224528"/>
          </a:xfrm>
          <a:prstGeom prst="rect">
            <a:avLst/>
          </a:prstGeom>
        </p:spPr>
      </p:pic>
    </p:spTree>
    <p:extLst>
      <p:ext uri="{BB962C8B-B14F-4D97-AF65-F5344CB8AC3E}">
        <p14:creationId xmlns:p14="http://schemas.microsoft.com/office/powerpoint/2010/main" val="4174440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68" y="1378910"/>
            <a:ext cx="10602902" cy="5479090"/>
          </a:xfrm>
          <a:prstGeom prst="rect">
            <a:avLst/>
          </a:prstGeom>
        </p:spPr>
      </p:pic>
      <p:sp>
        <p:nvSpPr>
          <p:cNvPr id="5" name="Rectangle 4"/>
          <p:cNvSpPr/>
          <p:nvPr/>
        </p:nvSpPr>
        <p:spPr>
          <a:xfrm>
            <a:off x="307428" y="1009578"/>
            <a:ext cx="3749744" cy="369332"/>
          </a:xfrm>
          <a:prstGeom prst="rect">
            <a:avLst/>
          </a:prstGeom>
        </p:spPr>
        <p:txBody>
          <a:bodyPr wrap="none">
            <a:spAutoFit/>
          </a:bodyPr>
          <a:lstStyle/>
          <a:p>
            <a:r>
              <a:rPr lang="en-US" b="1" dirty="0"/>
              <a:t>Appetizer for Rock Enthusiasts!</a:t>
            </a:r>
            <a:r>
              <a:rPr lang="en-US" dirty="0"/>
              <a:t> </a:t>
            </a:r>
          </a:p>
        </p:txBody>
      </p:sp>
    </p:spTree>
    <p:extLst>
      <p:ext uri="{BB962C8B-B14F-4D97-AF65-F5344CB8AC3E}">
        <p14:creationId xmlns:p14="http://schemas.microsoft.com/office/powerpoint/2010/main" val="2940010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3151</TotalTime>
  <Words>861</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Correlation Plot between the variables :</vt:lpstr>
      <vt:lpstr>PowerPoint Presentation</vt:lpstr>
      <vt:lpstr>Appetizer for Rock Enthusiasts! </vt:lpstr>
      <vt:lpstr>Mood Taxonomy</vt:lpstr>
      <vt:lpstr>Data Pre-Processing</vt:lpstr>
      <vt:lpstr>Data distribution by genres</vt:lpstr>
      <vt:lpstr>PowerPoint Presentation</vt:lpstr>
      <vt:lpstr>PowerPoint Presentation</vt:lpstr>
      <vt:lpstr>PowerPoint Presentation</vt:lpstr>
      <vt:lpstr>Data Pre-Processing </vt:lpstr>
      <vt:lpstr>Clustering</vt:lpstr>
      <vt:lpstr>Applications </vt:lpstr>
      <vt:lpstr>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265</cp:revision>
  <cp:lastPrinted>2016-07-18T17:32:49Z</cp:lastPrinted>
  <dcterms:created xsi:type="dcterms:W3CDTF">2016-06-28T14:05:07Z</dcterms:created>
  <dcterms:modified xsi:type="dcterms:W3CDTF">2018-05-02T01:44:33Z</dcterms:modified>
  <cp:category/>
</cp:coreProperties>
</file>